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(MS)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988" y="2613671"/>
            <a:ext cx="5026323" cy="5026323"/>
          </a:xfrm>
          <a:custGeom>
            <a:avLst/>
            <a:gdLst/>
            <a:ahLst/>
            <a:cxnLst/>
            <a:rect l="l" t="t" r="r" b="b"/>
            <a:pathLst>
              <a:path w="5026323" h="5026323">
                <a:moveTo>
                  <a:pt x="0" y="0"/>
                </a:moveTo>
                <a:lnTo>
                  <a:pt x="5026323" y="0"/>
                </a:lnTo>
                <a:lnTo>
                  <a:pt x="5026323" y="5026324"/>
                </a:lnTo>
                <a:lnTo>
                  <a:pt x="0" y="502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32788" y="2536201"/>
            <a:ext cx="8626512" cy="5103991"/>
            <a:chOff x="0" y="-114300"/>
            <a:chExt cx="11502015" cy="6805321"/>
          </a:xfrm>
        </p:grpSpPr>
        <p:sp>
          <p:nvSpPr>
            <p:cNvPr id="4" name="TextBox 4"/>
            <p:cNvSpPr txBox="1"/>
            <p:nvPr/>
          </p:nvSpPr>
          <p:spPr>
            <a:xfrm>
              <a:off x="0" y="1386825"/>
              <a:ext cx="11502015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Google </a:t>
              </a:r>
            </a:p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workspace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11502015" cy="70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 dirty="0" err="1">
                  <a:solidFill>
                    <a:srgbClr val="E46232"/>
                  </a:solidFill>
                  <a:latin typeface="Calibri (MS)"/>
                </a:rPr>
                <a:t>Краткое</a:t>
              </a:r>
              <a:r>
                <a:rPr lang="en-US" sz="2900" dirty="0">
                  <a:solidFill>
                    <a:srgbClr val="E46232"/>
                  </a:solidFill>
                  <a:latin typeface="Calibri (MS)"/>
                </a:rPr>
                <a:t> </a:t>
              </a:r>
              <a:r>
                <a:rPr lang="en-US" sz="2900" dirty="0" err="1">
                  <a:solidFill>
                    <a:srgbClr val="E46232"/>
                  </a:solidFill>
                  <a:latin typeface="Calibri (MS)"/>
                </a:rPr>
                <a:t>информационное</a:t>
              </a:r>
              <a:r>
                <a:rPr lang="en-US" sz="2900" dirty="0">
                  <a:solidFill>
                    <a:srgbClr val="E46232"/>
                  </a:solidFill>
                  <a:latin typeface="Calibri (MS)"/>
                </a:rPr>
                <a:t> </a:t>
              </a:r>
              <a:r>
                <a:rPr lang="en-US" sz="2900" dirty="0" err="1">
                  <a:solidFill>
                    <a:srgbClr val="E46232"/>
                  </a:solidFill>
                  <a:latin typeface="Calibri (MS)"/>
                </a:rPr>
                <a:t>руководство</a:t>
              </a:r>
              <a:endParaRPr lang="en-US" sz="2900" dirty="0">
                <a:solidFill>
                  <a:srgbClr val="E46232"/>
                </a:solidFill>
                <a:latin typeface="Calibri (MS)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129413"/>
              <a:ext cx="11502015" cy="561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</a:rPr>
                <a:t>Предварительный</a:t>
              </a:r>
              <a:r>
                <a:rPr lang="en-US" sz="2499" dirty="0">
                  <a:solidFill>
                    <a:srgbClr val="000000"/>
                  </a:solidFill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</a:rPr>
                <a:t>просмотр</a:t>
              </a:r>
              <a:r>
                <a:rPr lang="en-US" sz="2499" dirty="0">
                  <a:solidFill>
                    <a:srgbClr val="000000"/>
                  </a:solidFill>
                </a:rPr>
                <a:t> </a:t>
              </a:r>
              <a:r>
                <a:rPr lang="en-US" sz="2499" dirty="0" err="1">
                  <a:solidFill>
                    <a:srgbClr val="000000"/>
                  </a:solidFill>
                </a:rPr>
                <a:t>продуктов</a:t>
              </a:r>
              <a:r>
                <a:rPr lang="en-US" sz="2499" dirty="0">
                  <a:solidFill>
                    <a:srgbClr val="000000"/>
                  </a:solidFill>
                </a:rPr>
                <a:t> Google Workspace</a:t>
              </a: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BDC027-A62E-47E3-B54A-70A941D6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7134"/>
            <a:ext cx="3545001" cy="1583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7BE665-A55B-4177-AB0C-1DB09E75E8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0" y="407812"/>
            <a:ext cx="1914525" cy="1900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0199" y="3363484"/>
            <a:ext cx="3176424" cy="4390450"/>
          </a:xfrm>
          <a:custGeom>
            <a:avLst/>
            <a:gdLst/>
            <a:ahLst/>
            <a:cxnLst/>
            <a:rect l="l" t="t" r="r" b="b"/>
            <a:pathLst>
              <a:path w="3176424" h="4390450">
                <a:moveTo>
                  <a:pt x="0" y="0"/>
                </a:moveTo>
                <a:lnTo>
                  <a:pt x="3176424" y="0"/>
                </a:lnTo>
                <a:lnTo>
                  <a:pt x="3176424" y="4390450"/>
                </a:lnTo>
                <a:lnTo>
                  <a:pt x="0" y="439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52610" y="2251920"/>
            <a:ext cx="10842298" cy="5690291"/>
            <a:chOff x="0" y="-123825"/>
            <a:chExt cx="14456397" cy="75870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445639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 </a:t>
              </a:r>
              <a:r>
                <a:rPr lang="en-US" sz="6000" dirty="0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Docs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4119303" cy="561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Docs —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текстовый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онлайн-процессор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позволяющий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форматировать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Введите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doc.new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чтобы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открыть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новый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Doc.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просто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нажмите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значок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меню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верхнем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углу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выберите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Docs.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BB91D9-589E-4D3B-9F3A-18760E05E1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AEFF8E-C802-4150-A31E-AC2A112A6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63484"/>
            <a:ext cx="4390450" cy="4390450"/>
          </a:xfrm>
          <a:custGeom>
            <a:avLst/>
            <a:gdLst/>
            <a:ahLst/>
            <a:cxnLst/>
            <a:rect l="l" t="t" r="r" b="b"/>
            <a:pathLst>
              <a:path w="4390450" h="4390450">
                <a:moveTo>
                  <a:pt x="0" y="0"/>
                </a:moveTo>
                <a:lnTo>
                  <a:pt x="4390450" y="0"/>
                </a:lnTo>
                <a:lnTo>
                  <a:pt x="4390450" y="4390450"/>
                </a:lnTo>
                <a:lnTo>
                  <a:pt x="0" y="439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52610" y="1951882"/>
            <a:ext cx="10842298" cy="6290366"/>
            <a:chOff x="0" y="-123825"/>
            <a:chExt cx="14456397" cy="83871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445639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 Slides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4093903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Slides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позволяет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динамические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слайд-презентации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Эти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презентации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включать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себя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анимацию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тексты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изображения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видео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многое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другое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Введите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slide.new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чтобы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открыть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новый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Slide.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просто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нажмите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значок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меню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верхнем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углу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выберите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Slides.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600F6A-BC9D-4A82-A12C-FB268CECC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8673E0-2975-4527-AA4E-4763B2D115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2610" y="2251920"/>
            <a:ext cx="10842298" cy="5690291"/>
            <a:chOff x="0" y="-123825"/>
            <a:chExt cx="14456397" cy="75870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45639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 Sheets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4119303" cy="561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Sheets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позволяют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организовывать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редактировать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анализировать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различные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типы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информации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помощью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Введите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sheet.new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чтобы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открыть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новый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Sheet.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просто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нажмите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значок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меню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верхнем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углу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выберите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08491" y="3388698"/>
            <a:ext cx="4390450" cy="4390450"/>
          </a:xfrm>
          <a:custGeom>
            <a:avLst/>
            <a:gdLst/>
            <a:ahLst/>
            <a:cxnLst/>
            <a:rect l="l" t="t" r="r" b="b"/>
            <a:pathLst>
              <a:path w="4390450" h="4390450">
                <a:moveTo>
                  <a:pt x="0" y="0"/>
                </a:moveTo>
                <a:lnTo>
                  <a:pt x="4390450" y="0"/>
                </a:lnTo>
                <a:lnTo>
                  <a:pt x="4390450" y="4390449"/>
                </a:lnTo>
                <a:lnTo>
                  <a:pt x="0" y="439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2DC734-84E2-4C7B-8653-534132E69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E1F125-7BE5-4195-A895-E8FEE452D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7858" y="3159132"/>
            <a:ext cx="1823465" cy="1823465"/>
          </a:xfrm>
          <a:custGeom>
            <a:avLst/>
            <a:gdLst/>
            <a:ahLst/>
            <a:cxnLst/>
            <a:rect l="l" t="t" r="r" b="b"/>
            <a:pathLst>
              <a:path w="1823465" h="1823465">
                <a:moveTo>
                  <a:pt x="0" y="0"/>
                </a:moveTo>
                <a:lnTo>
                  <a:pt x="1823464" y="0"/>
                </a:lnTo>
                <a:lnTo>
                  <a:pt x="1823464" y="1823464"/>
                </a:lnTo>
                <a:lnTo>
                  <a:pt x="0" y="182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1915" y="1651845"/>
            <a:ext cx="13675943" cy="6890441"/>
            <a:chOff x="0" y="-123825"/>
            <a:chExt cx="18234591" cy="91872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823459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</a:t>
              </a:r>
              <a:r>
                <a:rPr lang="en-US" sz="6000" dirty="0">
                  <a:solidFill>
                    <a:srgbClr val="000000"/>
                  </a:solidFill>
                  <a:latin typeface="Calibri (MS) Semi-Bold"/>
                </a:rPr>
                <a:t> 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Forms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7809397" cy="7219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Forms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позволяет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вам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собственные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онлайн-формы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отправлять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другим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Эти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включать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опросы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викторины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регистрацию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многое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другое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Когда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кто-то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заполнит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будут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сохранены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вас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электронной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Sheets.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Введите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form.new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чтобы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открыть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новый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(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нажмите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значок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меню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верхнем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углу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браузера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).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0998B1-E8B4-417A-B4E2-3F2E42089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839F7B-3625-4DCE-A52B-5BF92DBE3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5835" y="2044751"/>
            <a:ext cx="5436905" cy="7250240"/>
          </a:xfrm>
          <a:custGeom>
            <a:avLst/>
            <a:gdLst/>
            <a:ahLst/>
            <a:cxnLst/>
            <a:rect l="l" t="t" r="r" b="b"/>
            <a:pathLst>
              <a:path w="5436905" h="7250240">
                <a:moveTo>
                  <a:pt x="0" y="0"/>
                </a:moveTo>
                <a:lnTo>
                  <a:pt x="5436905" y="0"/>
                </a:lnTo>
                <a:lnTo>
                  <a:pt x="5436905" y="7250241"/>
                </a:lnTo>
                <a:lnTo>
                  <a:pt x="0" y="7250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20" t="-76063" r="-256905" b="-193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09811" y="1951882"/>
            <a:ext cx="8349597" cy="6361747"/>
            <a:chOff x="0" y="-123825"/>
            <a:chExt cx="11132795" cy="8482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1132795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Секции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форм</a:t>
              </a:r>
              <a:endParaRPr lang="en-US" sz="6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1132795" cy="6514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Вопросы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по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форме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можно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разделить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на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два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более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.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Таким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образом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каждый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может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иметь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множество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вопросов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А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после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завершения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одного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на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основании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ответа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из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одного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раздела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вы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можете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отправить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отвечающего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другой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раздел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+mj-lt"/>
                </a:rPr>
                <a:t>вопросов</a:t>
              </a:r>
              <a:r>
                <a:rPr lang="en-US" sz="3400" dirty="0">
                  <a:solidFill>
                    <a:srgbClr val="000000"/>
                  </a:solidFill>
                  <a:latin typeface="+mj-lt"/>
                </a:rPr>
                <a:t>.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F5B6AA-414F-442D-959F-7435DBED09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79B4B4-B431-4654-915F-F99F94F70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1915" y="2251920"/>
            <a:ext cx="15087901" cy="5690292"/>
            <a:chOff x="0" y="-123825"/>
            <a:chExt cx="20117201" cy="75870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11720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Типы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вопросов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(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часть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1)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9648109" cy="561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Текст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(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строка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).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писать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нескольких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словах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Текст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(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Абзац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).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писать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длинные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одном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нескольких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абзацах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списка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выбирать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между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набором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вариантов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вариант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указать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Другое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качестве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опции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ввести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короткий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5FAB48-85FC-4836-823F-615FB5718F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63ADBE-BD03-449B-98D6-4CF666352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264" y="2172811"/>
            <a:ext cx="15340036" cy="5090217"/>
            <a:chOff x="0" y="-123825"/>
            <a:chExt cx="20453381" cy="67869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45338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Типы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вопросов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(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часть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2)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9976450" cy="481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Несколько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списка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несколько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вариантов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указать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Другое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»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качестве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опции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ввести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короткий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Раскрывающийся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список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выбирать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между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набором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опций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вариант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B94A8-FE37-4B07-9DF0-BD79B20BD7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61EE7E-623B-4056-9517-950C9139DA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9264" y="751732"/>
            <a:ext cx="15340036" cy="8690667"/>
            <a:chOff x="0" y="-123825"/>
            <a:chExt cx="20453381" cy="115875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2045338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Типы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вопросов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(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часть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3)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9976450" cy="9619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Загрузка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файлов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загружать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файлы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вопрос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Загруженные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файлы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будут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занимать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место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Google Drive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владельца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опроса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Шкала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оценить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ваш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вопрос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шкале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</a:p>
            <a:p>
              <a:pPr marL="1468119" lvl="2" indent="-489373">
                <a:lnSpc>
                  <a:spcPts val="4759"/>
                </a:lnSpc>
                <a:buFont typeface="Arial"/>
                <a:buChar char="⚬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Шкала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начинаться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0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1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заканчиваться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целым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числом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2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10.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Сетка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множественным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выбором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создать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сетку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которой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пользователи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каждой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строке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Сетка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флажков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создать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сетку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которой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пользователи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выбрать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один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несколько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ответов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каждой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строке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Дата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этом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можно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указать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любую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дату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Время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указать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время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продолжительность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7BE79-7797-44D3-A383-039E86083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1B6A7C-5CEB-46D4-A42C-1CCDA73CD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1670" y="960618"/>
            <a:ext cx="14961833" cy="6290366"/>
            <a:chOff x="0" y="-123825"/>
            <a:chExt cx="19949111" cy="8387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994911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Тесты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в Google-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формах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9483938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Используя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тест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котором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проверяются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автоматически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а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отправленная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оценивается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Сначала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нужно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перейти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вкладку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настроек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включить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опцию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«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Тест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».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После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можно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добавлять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вопросы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списком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вариантов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наконец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добавить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правильный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свой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вопрос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присвоить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этому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балл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Также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быть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добавлены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сообщения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обратной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связи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правильных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неправильных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ответов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757937" y="7798607"/>
            <a:ext cx="10772126" cy="1205980"/>
          </a:xfrm>
          <a:custGeom>
            <a:avLst/>
            <a:gdLst/>
            <a:ahLst/>
            <a:cxnLst/>
            <a:rect l="l" t="t" r="r" b="b"/>
            <a:pathLst>
              <a:path w="10772126" h="1205980">
                <a:moveTo>
                  <a:pt x="0" y="0"/>
                </a:moveTo>
                <a:lnTo>
                  <a:pt x="10772126" y="0"/>
                </a:lnTo>
                <a:lnTo>
                  <a:pt x="10772126" y="1205980"/>
                </a:lnTo>
                <a:lnTo>
                  <a:pt x="0" y="120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38" t="-386011" r="-59395" b="-593905"/>
            </a:stretch>
          </a:blipFill>
          <a:ln w="19050" cap="sq">
            <a:solidFill>
              <a:srgbClr val="000000"/>
            </a:solidFill>
            <a:prstDash val="sysDot"/>
            <a:miter/>
          </a:ln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A649E3-94EE-463E-B17A-D3875FC88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BC08B3-B1E3-4420-B121-F2E628066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r="-658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675117" y="6764860"/>
            <a:ext cx="11327004" cy="2493440"/>
            <a:chOff x="0" y="-190500"/>
            <a:chExt cx="15102672" cy="33245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15102672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+mj-lt"/>
                </a:rPr>
                <a:t>Спасибо</a:t>
              </a: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+mj-lt"/>
                </a:rPr>
                <a:t>за</a:t>
              </a: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+mj-lt"/>
                </a:rPr>
                <a:t>внимание</a:t>
              </a:r>
              <a:endParaRPr lang="en-US" sz="9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6579"/>
              <a:ext cx="15102672" cy="80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8888" y="1613637"/>
            <a:ext cx="4630073" cy="3636440"/>
            <a:chOff x="0" y="-190500"/>
            <a:chExt cx="6173430" cy="484858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617343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>
                  <a:solidFill>
                    <a:srgbClr val="000000"/>
                  </a:solidFill>
                  <a:latin typeface="+mj-lt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26579"/>
              <a:ext cx="6173430" cy="233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err="1">
                  <a:solidFill>
                    <a:srgbClr val="E46232"/>
                  </a:solidFill>
                  <a:latin typeface="+mj-lt"/>
                </a:rPr>
                <a:t>Ключевые</a:t>
              </a:r>
              <a:r>
                <a:rPr lang="en-US" sz="3500" dirty="0">
                  <a:solidFill>
                    <a:srgbClr val="E46232"/>
                  </a:solidFill>
                  <a:latin typeface="+mj-lt"/>
                </a:rPr>
                <a:t> </a:t>
              </a:r>
              <a:r>
                <a:rPr lang="en-US" sz="3500" dirty="0" err="1">
                  <a:solidFill>
                    <a:srgbClr val="E46232"/>
                  </a:solidFill>
                  <a:latin typeface="+mj-lt"/>
                </a:rPr>
                <a:t>темы</a:t>
              </a:r>
              <a:r>
                <a:rPr lang="en-US" sz="3500" dirty="0">
                  <a:solidFill>
                    <a:srgbClr val="E46232"/>
                  </a:solidFill>
                  <a:latin typeface="+mj-lt"/>
                </a:rPr>
                <a:t>, </a:t>
              </a:r>
              <a:r>
                <a:rPr lang="en-US" sz="3500" dirty="0" err="1">
                  <a:solidFill>
                    <a:srgbClr val="000000"/>
                  </a:solidFill>
                  <a:latin typeface="+mj-lt"/>
                </a:rPr>
                <a:t>обсуждаемые</a:t>
              </a:r>
              <a:r>
                <a:rPr lang="en-US" sz="3500" dirty="0">
                  <a:solidFill>
                    <a:srgbClr val="000000"/>
                  </a:solidFill>
                  <a:latin typeface="+mj-lt"/>
                </a:rPr>
                <a:t> в </a:t>
              </a:r>
              <a:r>
                <a:rPr lang="en-US" sz="3500" dirty="0" err="1">
                  <a:solidFill>
                    <a:srgbClr val="000000"/>
                  </a:solidFill>
                  <a:latin typeface="+mj-lt"/>
                </a:rPr>
                <a:t>презентации</a:t>
              </a:r>
              <a:endParaRPr lang="en-US" sz="35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7403516" y="0"/>
            <a:ext cx="10884484" cy="10287000"/>
          </a:xfrm>
          <a:prstGeom prst="rect">
            <a:avLst/>
          </a:prstGeom>
          <a:solidFill>
            <a:srgbClr val="E46232"/>
          </a:solidFill>
        </p:spPr>
      </p:sp>
      <p:sp>
        <p:nvSpPr>
          <p:cNvPr id="6" name="TextBox 6"/>
          <p:cNvSpPr txBox="1"/>
          <p:nvPr/>
        </p:nvSpPr>
        <p:spPr>
          <a:xfrm>
            <a:off x="9556880" y="2245632"/>
            <a:ext cx="7184166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+mj-lt"/>
              </a:rPr>
              <a:t>Продукты</a:t>
            </a:r>
            <a:r>
              <a:rPr lang="en-US" sz="2999" dirty="0">
                <a:solidFill>
                  <a:srgbClr val="FFFFFF"/>
                </a:solidFill>
                <a:latin typeface="+mj-lt"/>
              </a:rPr>
              <a:t> Google workspace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6880" y="3525497"/>
            <a:ext cx="718277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+mj-lt"/>
              </a:rPr>
              <a:t>Google Calendar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6880" y="4805362"/>
            <a:ext cx="718277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+mj-lt"/>
              </a:rPr>
              <a:t>Google Drive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56880" y="6085227"/>
            <a:ext cx="718277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+mj-lt"/>
              </a:rPr>
              <a:t>Google Docs / Sheets / Slides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5486" y="7365092"/>
            <a:ext cx="718277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FFFFFF"/>
                </a:solidFill>
                <a:latin typeface="+mj-lt"/>
              </a:rPr>
              <a:t>Google Forms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9556880" y="3187190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556880" y="4467055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556880" y="5746920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555486" y="7026785"/>
            <a:ext cx="7184166" cy="0"/>
          </a:xfrm>
          <a:prstGeom prst="line">
            <a:avLst/>
          </a:prstGeom>
          <a:ln w="9525" cap="rnd">
            <a:solidFill>
              <a:srgbClr val="FFFFFF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B6DB16-11B6-4EE5-8F4D-22253B1215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2883"/>
            <a:ext cx="2133600" cy="9528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FCD7376-95CC-4304-9882-0CE0411C2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62883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5434" y="3513859"/>
            <a:ext cx="5661304" cy="3259282"/>
          </a:xfrm>
          <a:custGeom>
            <a:avLst/>
            <a:gdLst/>
            <a:ahLst/>
            <a:cxnLst/>
            <a:rect l="l" t="t" r="r" b="b"/>
            <a:pathLst>
              <a:path w="5661304" h="3259282">
                <a:moveTo>
                  <a:pt x="0" y="0"/>
                </a:moveTo>
                <a:lnTo>
                  <a:pt x="5661304" y="0"/>
                </a:lnTo>
                <a:lnTo>
                  <a:pt x="5661304" y="3259282"/>
                </a:lnTo>
                <a:lnTo>
                  <a:pt x="0" y="325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35" r="-890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251919"/>
            <a:ext cx="9712036" cy="5746194"/>
            <a:chOff x="0" y="-123825"/>
            <a:chExt cx="12949382" cy="766159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2949382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Что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такое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Google workspace?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2949382" cy="569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Google Workspace —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пакет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облачных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сервисов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приложений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инструментов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разработанных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компание</a:t>
              </a:r>
              <a:r>
                <a:rPr lang="kk-KZ" sz="3399" dirty="0">
                  <a:solidFill>
                    <a:srgbClr val="000000"/>
                  </a:solidFill>
                  <a:latin typeface="Calibri (MS)"/>
                </a:rPr>
                <a:t>й 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Google,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ru-RU" sz="3399" dirty="0">
                  <a:solidFill>
                    <a:srgbClr val="000000"/>
                  </a:solidFill>
                  <a:latin typeface="Calibri (MS)"/>
                </a:rPr>
                <a:t>совместной работы 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и </a:t>
              </a:r>
              <a:r>
                <a:rPr lang="ru-RU" sz="3399" dirty="0">
                  <a:solidFill>
                    <a:srgbClr val="000000"/>
                  </a:solidFill>
                  <a:latin typeface="Calibri (MS)"/>
                </a:rPr>
                <a:t>повышения производительности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Продукты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 Gmail, Calendar, Drive,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Пакет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редакторов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Google Docs (Docs/Sheets/Slides)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502D9-3F74-4C65-8088-48F5BD0AB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A6FC6-D0DD-40E8-A271-D162042C4E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9772" y="3579282"/>
            <a:ext cx="3372978" cy="3128437"/>
          </a:xfrm>
          <a:custGeom>
            <a:avLst/>
            <a:gdLst/>
            <a:ahLst/>
            <a:cxnLst/>
            <a:rect l="l" t="t" r="r" b="b"/>
            <a:pathLst>
              <a:path w="3372978" h="3128437">
                <a:moveTo>
                  <a:pt x="0" y="0"/>
                </a:moveTo>
                <a:lnTo>
                  <a:pt x="3372977" y="0"/>
                </a:lnTo>
                <a:lnTo>
                  <a:pt x="3372977" y="3128436"/>
                </a:lnTo>
                <a:lnTo>
                  <a:pt x="0" y="3128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03037" y="1951882"/>
            <a:ext cx="10842298" cy="6290366"/>
            <a:chOff x="0" y="-123825"/>
            <a:chExt cx="14456397" cy="838715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1445639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G-Workspace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помогает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людям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44327"/>
              <a:ext cx="14119303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Общаться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сотрудничать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посредством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видеоконференций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электронной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почты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чата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(Meet, Gmail, Calendar, Chat...)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Безопасно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хранить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файлы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мгновенно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находить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что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вам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нужно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(Google Drive)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Cоздавать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редактировать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делиться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презентовать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электронные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слайды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(Google Docs, Sheets, Slides)</a:t>
              </a: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F11BCA-A65E-4C1B-AC2E-820C6A1A3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07A13B-BAE9-4585-8A88-C4619AFBD6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51844"/>
            <a:ext cx="11098780" cy="6890442"/>
            <a:chOff x="0" y="-123825"/>
            <a:chExt cx="14798374" cy="918725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798374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 Calendar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4798374" cy="7219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Календарь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Google –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бесплатный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сервис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организации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вашего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расписания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координации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мероприятий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другими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имеет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множество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полезных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функций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включая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возможность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делиться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календарями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другими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Также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пользователи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создавать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просматривать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изменять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задачи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Календаре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Google.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получить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доступ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к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своему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календарю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любого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компьютера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мобильного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устройства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691487" y="2294959"/>
            <a:ext cx="3811407" cy="5778062"/>
          </a:xfrm>
          <a:custGeom>
            <a:avLst/>
            <a:gdLst/>
            <a:ahLst/>
            <a:cxnLst/>
            <a:rect l="l" t="t" r="r" b="b"/>
            <a:pathLst>
              <a:path w="3811407" h="5778062">
                <a:moveTo>
                  <a:pt x="0" y="0"/>
                </a:moveTo>
                <a:lnTo>
                  <a:pt x="3811407" y="0"/>
                </a:lnTo>
                <a:lnTo>
                  <a:pt x="3811407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61" r="-25138"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252406-8B6D-4AA4-8FB6-1DB3D6720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9FD35A-BC90-41DA-A916-EABAAACDD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51957"/>
            <a:ext cx="10943152" cy="5090216"/>
            <a:chOff x="0" y="-123825"/>
            <a:chExt cx="14590869" cy="67869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590869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Возможности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Календаря</a:t>
              </a:r>
              <a:endParaRPr lang="en-US" sz="6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4250639" cy="481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С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помощью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календаря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Google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создавать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управлять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событиями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задачами</a:t>
              </a:r>
              <a:endParaRPr lang="en-US" sz="3400" dirty="0">
                <a:solidFill>
                  <a:srgbClr val="000000"/>
                </a:solidFill>
                <a:latin typeface="Calibri (MS)"/>
              </a:endParaRP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добавить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уведомления</a:t>
              </a:r>
              <a:endParaRPr lang="en-US" sz="3400" dirty="0">
                <a:solidFill>
                  <a:srgbClr val="000000"/>
                </a:solidFill>
                <a:latin typeface="Calibri (MS)"/>
              </a:endParaRP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создавайте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отдельные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календари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делиться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ими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конкретными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людьми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добавлять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места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проведения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мероприятий</a:t>
              </a:r>
              <a:endParaRPr lang="en-US" sz="3400" dirty="0">
                <a:solidFill>
                  <a:srgbClr val="000000"/>
                </a:solidFill>
                <a:latin typeface="Calibri (MS)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91487" y="2294959"/>
            <a:ext cx="3811407" cy="5778062"/>
          </a:xfrm>
          <a:custGeom>
            <a:avLst/>
            <a:gdLst/>
            <a:ahLst/>
            <a:cxnLst/>
            <a:rect l="l" t="t" r="r" b="b"/>
            <a:pathLst>
              <a:path w="3811407" h="5778062">
                <a:moveTo>
                  <a:pt x="0" y="0"/>
                </a:moveTo>
                <a:lnTo>
                  <a:pt x="3811407" y="0"/>
                </a:lnTo>
                <a:lnTo>
                  <a:pt x="3811407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61" r="-25138"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E63058-3637-4E32-9802-82260A759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F915D4-2690-4FC1-B1C0-B859BB45D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2610" y="2251920"/>
            <a:ext cx="10842298" cy="5690291"/>
            <a:chOff x="0" y="-123825"/>
            <a:chExt cx="14456397" cy="75870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45639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Google Drive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4327"/>
              <a:ext cx="14119303" cy="561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Drive -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это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сервис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который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позволяет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хранить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файлы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Интернете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получать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к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ним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доступ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в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любом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месте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помощью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облака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Google Drive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также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предоставляет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вам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доступ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к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бесплатным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веб-приложениям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документов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презентаций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многого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другого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63782" y="3548932"/>
            <a:ext cx="3189136" cy="3189136"/>
          </a:xfrm>
          <a:custGeom>
            <a:avLst/>
            <a:gdLst/>
            <a:ahLst/>
            <a:cxnLst/>
            <a:rect l="l" t="t" r="r" b="b"/>
            <a:pathLst>
              <a:path w="3189136" h="3189136">
                <a:moveTo>
                  <a:pt x="0" y="0"/>
                </a:moveTo>
                <a:lnTo>
                  <a:pt x="3189136" y="0"/>
                </a:lnTo>
                <a:lnTo>
                  <a:pt x="3189136" y="3189136"/>
                </a:lnTo>
                <a:lnTo>
                  <a:pt x="0" y="3189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F06835-2759-4261-80D6-102F51E82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4F16F4-8AED-4570-9C48-20DE50AEA1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2648" y="3515713"/>
            <a:ext cx="1182437" cy="1634363"/>
          </a:xfrm>
          <a:custGeom>
            <a:avLst/>
            <a:gdLst/>
            <a:ahLst/>
            <a:cxnLst/>
            <a:rect l="l" t="t" r="r" b="b"/>
            <a:pathLst>
              <a:path w="1182437" h="1634363">
                <a:moveTo>
                  <a:pt x="0" y="0"/>
                </a:moveTo>
                <a:lnTo>
                  <a:pt x="1182437" y="0"/>
                </a:lnTo>
                <a:lnTo>
                  <a:pt x="1182437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1048" y="4581276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4"/>
                </a:lnTo>
                <a:lnTo>
                  <a:pt x="0" y="1634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46685" y="5760197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81048" y="6757746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63749" y="1951882"/>
            <a:ext cx="11346568" cy="6290366"/>
            <a:chOff x="0" y="-123825"/>
            <a:chExt cx="15128757" cy="838715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15128757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Продукты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для</a:t>
              </a:r>
              <a:r>
                <a:rPr lang="en-US" sz="6000" dirty="0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создания</a:t>
              </a:r>
              <a:r>
                <a:rPr lang="en-US" sz="6000" dirty="0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контента</a:t>
              </a:r>
              <a:r>
                <a:rPr lang="en-US" sz="6000" dirty="0">
                  <a:solidFill>
                    <a:srgbClr val="000000"/>
                  </a:solidFill>
                  <a:latin typeface="+mj-lt"/>
                  <a:cs typeface="Calibri (MS)" panose="020B0604020202020204" charset="0"/>
                </a:rPr>
                <a:t>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44327"/>
              <a:ext cx="14775986" cy="641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писем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листовок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эссе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других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текстовых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файлов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аналогично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документам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Microsoft Word).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Электронные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хранения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организации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информации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аналогично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таблицам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Microsoft Excel).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Презентации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создания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слайд-шоу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аналогично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презентациям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Microsoft PowerPoint).</a:t>
              </a:r>
            </a:p>
            <a:p>
              <a:pPr marL="734061" lvl="1" indent="-367031">
                <a:lnSpc>
                  <a:spcPts val="4760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Формы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: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для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сбора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и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организации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400" dirty="0" err="1">
                  <a:solidFill>
                    <a:srgbClr val="000000"/>
                  </a:solidFill>
                  <a:latin typeface="Calibri (MS)"/>
                </a:rPr>
                <a:t>данных</a:t>
              </a:r>
              <a:r>
                <a:rPr lang="en-US" sz="3400" dirty="0">
                  <a:solidFill>
                    <a:srgbClr val="000000"/>
                  </a:solidFill>
                  <a:latin typeface="Calibri (MS)"/>
                </a:rPr>
                <a:t>.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4BF840-27DC-4111-8F3F-F18A0C87CD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94567E-D13C-4FF7-B2F3-DB6AA7292B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3827" y="7861892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41149" y="7861892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68471" y="7861892"/>
            <a:ext cx="1634363" cy="1634363"/>
          </a:xfrm>
          <a:custGeom>
            <a:avLst/>
            <a:gdLst/>
            <a:ahLst/>
            <a:cxnLst/>
            <a:rect l="l" t="t" r="r" b="b"/>
            <a:pathLst>
              <a:path w="1634363" h="1634363">
                <a:moveTo>
                  <a:pt x="0" y="0"/>
                </a:moveTo>
                <a:lnTo>
                  <a:pt x="1634363" y="0"/>
                </a:lnTo>
                <a:lnTo>
                  <a:pt x="1634363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91736" y="7861892"/>
            <a:ext cx="1182437" cy="1634363"/>
          </a:xfrm>
          <a:custGeom>
            <a:avLst/>
            <a:gdLst/>
            <a:ahLst/>
            <a:cxnLst/>
            <a:rect l="l" t="t" r="r" b="b"/>
            <a:pathLst>
              <a:path w="1182437" h="1634363">
                <a:moveTo>
                  <a:pt x="0" y="0"/>
                </a:moveTo>
                <a:lnTo>
                  <a:pt x="1182437" y="0"/>
                </a:lnTo>
                <a:lnTo>
                  <a:pt x="1182437" y="1634363"/>
                </a:lnTo>
                <a:lnTo>
                  <a:pt x="0" y="1634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78126" y="1457744"/>
            <a:ext cx="15931748" cy="5690292"/>
            <a:chOff x="0" y="-123825"/>
            <a:chExt cx="21242330" cy="758705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2124233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Продукты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пакета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6000" dirty="0" err="1">
                  <a:solidFill>
                    <a:srgbClr val="000000"/>
                  </a:solidFill>
                  <a:latin typeface="+mj-lt"/>
                </a:rPr>
                <a:t>редакторов</a:t>
              </a:r>
              <a:r>
                <a:rPr lang="en-US" sz="6000" dirty="0">
                  <a:solidFill>
                    <a:srgbClr val="000000"/>
                  </a:solidFill>
                  <a:latin typeface="+mj-lt"/>
                </a:rPr>
                <a:t> Google Docs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44327"/>
              <a:ext cx="21242330" cy="561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продукты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 Google Docs, Google Sheets, Google Slides и Google Forms.</a:t>
              </a:r>
            </a:p>
            <a:p>
              <a:pPr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Преимущества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этих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продуктов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:</a:t>
              </a: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сотрудничать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с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людьми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делясь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своими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документами</a:t>
              </a:r>
              <a:endParaRPr lang="en-US" sz="3399" dirty="0">
                <a:solidFill>
                  <a:srgbClr val="000000"/>
                </a:solidFill>
                <a:latin typeface="Calibri (MS)"/>
              </a:endParaRP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может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контролировать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могут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люди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редактировать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комментировать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или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только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просматривать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endParaRPr lang="en-US" sz="3399" dirty="0">
                <a:solidFill>
                  <a:srgbClr val="000000"/>
                </a:solidFill>
                <a:latin typeface="Calibri (MS)"/>
              </a:endParaRP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автоматически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сохраняются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Google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Диске</a:t>
              </a:r>
              <a:endParaRPr lang="en-US" sz="3399" dirty="0">
                <a:solidFill>
                  <a:srgbClr val="000000"/>
                </a:solidFill>
                <a:latin typeface="Calibri (MS)"/>
              </a:endParaRPr>
            </a:p>
            <a:p>
              <a:pPr marL="734055" lvl="1" indent="-367027">
                <a:lnSpc>
                  <a:spcPts val="4759"/>
                </a:lnSpc>
                <a:buFont typeface="Arial"/>
                <a:buChar char="•"/>
              </a:pP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нет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риска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потери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данных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(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поскольку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все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документы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хранятся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Calibri (MS)"/>
                </a:rPr>
                <a:t>онлайн</a:t>
              </a:r>
              <a:r>
                <a:rPr lang="en-US" sz="3399" dirty="0">
                  <a:solidFill>
                    <a:srgbClr val="000000"/>
                  </a:solidFill>
                  <a:latin typeface="Calibri (MS)"/>
                </a:rPr>
                <a:t>)</a:t>
              </a: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1CF8C5-6D2E-4BFE-A00F-CFC18ABBC2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3" y="266700"/>
            <a:ext cx="2133600" cy="952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A5D6CD-330B-4F71-870A-39658EEADE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7" y="274320"/>
            <a:ext cx="1356346" cy="1346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975</Words>
  <Application>Microsoft Office PowerPoint</Application>
  <PresentationFormat>Произвольный</PresentationFormat>
  <Paragraphs>92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 (MS)</vt:lpstr>
      <vt:lpstr>Calibri</vt:lpstr>
      <vt:lpstr>Arial</vt:lpstr>
      <vt:lpstr>Calibri (MS) Semi-Bold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3.1 google apps русская</dc:title>
  <dc:creator>user</dc:creator>
  <cp:lastModifiedBy>Мухамеджанова Гульнар Сайлаубаевна</cp:lastModifiedBy>
  <cp:revision>6</cp:revision>
  <dcterms:created xsi:type="dcterms:W3CDTF">2006-08-16T00:00:00Z</dcterms:created>
  <dcterms:modified xsi:type="dcterms:W3CDTF">2024-06-08T11:05:29Z</dcterms:modified>
  <dc:identifier>DAF5kgDX5Lc</dc:identifier>
</cp:coreProperties>
</file>